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61" r:id="rId3"/>
    <p:sldId id="285" r:id="rId4"/>
    <p:sldId id="284" r:id="rId5"/>
    <p:sldId id="280" r:id="rId6"/>
    <p:sldId id="282" r:id="rId7"/>
    <p:sldId id="274" r:id="rId8"/>
    <p:sldId id="281" r:id="rId9"/>
    <p:sldId id="260" r:id="rId10"/>
    <p:sldId id="272" r:id="rId11"/>
    <p:sldId id="271" r:id="rId12"/>
    <p:sldId id="286" r:id="rId13"/>
    <p:sldId id="273" r:id="rId14"/>
    <p:sldId id="270" r:id="rId15"/>
    <p:sldId id="264" r:id="rId16"/>
    <p:sldId id="265" r:id="rId17"/>
    <p:sldId id="268" r:id="rId18"/>
    <p:sldId id="267" r:id="rId19"/>
    <p:sldId id="269" r:id="rId20"/>
    <p:sldId id="279" r:id="rId21"/>
    <p:sldId id="278" r:id="rId22"/>
    <p:sldId id="283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42C"/>
    <a:srgbClr val="C4232A"/>
    <a:srgbClr val="BE0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9818" autoAdjust="0"/>
  </p:normalViewPr>
  <p:slideViewPr>
    <p:cSldViewPr snapToGrid="0" snapToObjects="1">
      <p:cViewPr>
        <p:scale>
          <a:sx n="100" d="100"/>
          <a:sy n="100" d="100"/>
        </p:scale>
        <p:origin x="-1792" y="-1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8FF-674E-44C0-9571-3C6B5D73A975}" type="datetimeFigureOut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502E8-C64B-4DC6-AC36-A2B2A854A1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1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02E8-C64B-4DC6-AC36-A2B2A854A18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744D5E9-B8B3-4474-8D38-7FE0BC3F5619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A78B-BA01-4062-A25F-6DDDA45CAF7B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54D2-136E-4C22-BD2E-48F54B4B2EE5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94726D-0113-4D40-B501-A449570CE581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A273A6-7E34-48A2-B83F-43327B7E2D7C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93CE-5C27-4066-A482-1806F3F9193D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CC72-28DC-47C3-83F8-EE8D4FE60219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03ACFB-CA6A-4F72-8FE9-566A6CFB3DA2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073A-0AF3-433F-B918-F47448B15258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B62F4C-04EB-4A4B-A157-C04A72EC8870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BB3BB1-E68E-4320-BB0A-A3B237765443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2466D3-6C53-4177-B45F-B8B14857CB48}" type="datetime1">
              <a:rPr lang="en-US" smtClean="0"/>
              <a:pPr/>
              <a:t>1/13/14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864492-F222-E343-994F-093074DCEF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alibri"/>
              </a:rPr>
              <a:t>ANNUAL PLANNING 2014 </a:t>
            </a:r>
            <a:endParaRPr lang="en-US" dirty="0"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Cornell Alumni Leadership  Conference: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January,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2014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Presenter: Sheryl Hilliard Tucker</a:t>
            </a:r>
          </a:p>
          <a:p>
            <a:pPr algn="r"/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Trustee, Cornell University Board of Trustees</a:t>
            </a:r>
          </a:p>
          <a:p>
            <a:pPr algn="r"/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Chair, Cornell Mosaic</a:t>
            </a:r>
          </a:p>
          <a:p>
            <a:pPr algn="r"/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CULogo187.e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254000"/>
            <a:ext cx="4445000" cy="138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The building blocks of a SWOT</a:t>
            </a:r>
            <a:endParaRPr lang="en-US" sz="3800" b="1" cap="none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2273300"/>
            <a:ext cx="3937000" cy="3898900"/>
          </a:xfrm>
        </p:spPr>
        <p:txBody>
          <a:bodyPr>
            <a:normAutofit/>
          </a:bodyPr>
          <a:lstStyle/>
          <a:p>
            <a:pPr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000" b="1" i="1" dirty="0">
                <a:latin typeface="Calibri"/>
                <a:cs typeface="Calibri"/>
              </a:rPr>
              <a:t>E</a:t>
            </a:r>
            <a:r>
              <a:rPr lang="en-US" sz="2000" b="1" i="1" dirty="0" smtClean="0">
                <a:latin typeface="Calibri"/>
                <a:cs typeface="Calibri"/>
              </a:rPr>
              <a:t>xamples of </a:t>
            </a:r>
            <a:r>
              <a:rPr lang="en-US" sz="2000" b="1" i="1" dirty="0" smtClean="0">
                <a:solidFill>
                  <a:srgbClr val="D6242C"/>
                </a:solidFill>
                <a:latin typeface="Calibri"/>
                <a:cs typeface="Calibri"/>
              </a:rPr>
              <a:t>STRENGTHS</a:t>
            </a:r>
            <a:r>
              <a:rPr lang="en-US" sz="2000" b="1" i="1" dirty="0" smtClean="0">
                <a:latin typeface="Calibri"/>
                <a:cs typeface="Calibri"/>
              </a:rPr>
              <a:t>?</a:t>
            </a:r>
          </a:p>
          <a:p>
            <a:pPr marL="0" indent="0">
              <a:buClr>
                <a:srgbClr val="D6242C"/>
              </a:buClr>
              <a:buSzPct val="100000"/>
              <a:buNone/>
            </a:pPr>
            <a:endParaRPr lang="en-US" sz="2000" b="1" i="1" dirty="0" smtClean="0">
              <a:latin typeface="Calibri"/>
              <a:cs typeface="Calibri"/>
            </a:endParaRPr>
          </a:p>
          <a:p>
            <a:pPr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000" b="1" i="1" dirty="0" smtClean="0">
                <a:latin typeface="Calibri"/>
                <a:cs typeface="Calibri"/>
              </a:rPr>
              <a:t>Examples of </a:t>
            </a:r>
            <a:r>
              <a:rPr lang="en-US" sz="2000" b="1" i="1" dirty="0" smtClean="0">
                <a:solidFill>
                  <a:srgbClr val="D6242C"/>
                </a:solidFill>
                <a:latin typeface="Calibri"/>
                <a:cs typeface="Calibri"/>
              </a:rPr>
              <a:t>WEAKNESSES</a:t>
            </a:r>
            <a:r>
              <a:rPr lang="en-US" sz="2000" b="1" i="1" dirty="0" smtClean="0">
                <a:latin typeface="Calibri"/>
                <a:cs typeface="Calibri"/>
              </a:rPr>
              <a:t>?</a:t>
            </a:r>
          </a:p>
          <a:p>
            <a:pPr marL="0" indent="0">
              <a:buClr>
                <a:srgbClr val="D6242C"/>
              </a:buClr>
              <a:buSzPct val="100000"/>
              <a:buNone/>
            </a:pPr>
            <a:endParaRPr lang="en-US" sz="2000" dirty="0">
              <a:latin typeface="Calibri"/>
              <a:cs typeface="Calibri"/>
            </a:endParaRPr>
          </a:p>
          <a:p>
            <a:pPr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000" b="1" i="1" dirty="0" smtClean="0">
                <a:latin typeface="Calibri"/>
                <a:cs typeface="Calibri"/>
              </a:rPr>
              <a:t>Examples of </a:t>
            </a:r>
            <a:r>
              <a:rPr lang="en-US" sz="2000" b="1" i="1" dirty="0" smtClean="0">
                <a:solidFill>
                  <a:srgbClr val="D6242C"/>
                </a:solidFill>
                <a:latin typeface="Calibri"/>
                <a:cs typeface="Calibri"/>
              </a:rPr>
              <a:t>OPPORTUNITIES</a:t>
            </a:r>
            <a:r>
              <a:rPr lang="en-US" sz="2000" b="1" i="1" dirty="0" smtClean="0">
                <a:latin typeface="Calibri"/>
                <a:cs typeface="Calibri"/>
              </a:rPr>
              <a:t>?</a:t>
            </a:r>
          </a:p>
          <a:p>
            <a:pPr marL="0" indent="0">
              <a:buClr>
                <a:srgbClr val="D6242C"/>
              </a:buClr>
              <a:buSzPct val="100000"/>
              <a:buNone/>
            </a:pPr>
            <a:endParaRPr lang="en-US" sz="2000" dirty="0">
              <a:latin typeface="Calibri"/>
              <a:cs typeface="Calibri"/>
            </a:endParaRPr>
          </a:p>
          <a:p>
            <a:pPr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000" b="1" i="1" dirty="0" smtClean="0">
                <a:latin typeface="Calibri"/>
                <a:cs typeface="Calibri"/>
              </a:rPr>
              <a:t>Examples </a:t>
            </a:r>
            <a:r>
              <a:rPr lang="en-US" sz="2000" b="1" i="1" dirty="0">
                <a:latin typeface="Calibri"/>
                <a:cs typeface="Calibri"/>
              </a:rPr>
              <a:t>of </a:t>
            </a:r>
            <a:r>
              <a:rPr lang="en-US" sz="2000" b="1" i="1" dirty="0" smtClean="0">
                <a:solidFill>
                  <a:srgbClr val="D6242C"/>
                </a:solidFill>
                <a:latin typeface="Calibri"/>
                <a:cs typeface="Calibri"/>
              </a:rPr>
              <a:t>THREATS</a:t>
            </a:r>
            <a:r>
              <a:rPr lang="en-US" sz="2000" b="1" i="1" dirty="0" smtClean="0">
                <a:latin typeface="Calibri"/>
                <a:cs typeface="Calibri"/>
              </a:rPr>
              <a:t>?</a:t>
            </a:r>
            <a:endParaRPr lang="en-US" sz="2000" dirty="0" smtClean="0">
              <a:latin typeface="Calibri"/>
              <a:cs typeface="Calibri"/>
            </a:endParaRPr>
          </a:p>
          <a:p>
            <a:pPr lvl="1">
              <a:buSzPct val="100000"/>
              <a:buFont typeface="Wingdings" charset="2"/>
              <a:buChar char="Ø"/>
            </a:pPr>
            <a:endParaRPr lang="en-US" sz="1900" dirty="0" smtClean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9939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Putting your SWOT to work</a:t>
            </a:r>
            <a:endParaRPr lang="en-US" sz="3800" b="1" cap="none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>
              <a:latin typeface="Calibri"/>
              <a:cs typeface="Calibri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alibri"/>
                <a:cs typeface="Calibri"/>
              </a:rPr>
              <a:t>How can we leverage our </a:t>
            </a:r>
            <a:r>
              <a:rPr lang="en-US" sz="2400" b="1" dirty="0" smtClean="0">
                <a:solidFill>
                  <a:srgbClr val="D6242C"/>
                </a:solidFill>
                <a:latin typeface="Calibri"/>
                <a:cs typeface="Calibri"/>
              </a:rPr>
              <a:t>STRENGTHS</a:t>
            </a:r>
            <a:r>
              <a:rPr lang="en-US" sz="2400" b="1" dirty="0" smtClean="0">
                <a:latin typeface="Calibri"/>
                <a:cs typeface="Calibri"/>
              </a:rPr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alibri"/>
                <a:cs typeface="Calibri"/>
              </a:rPr>
              <a:t>How can we improve each </a:t>
            </a:r>
            <a:r>
              <a:rPr lang="en-US" sz="2400" b="1" dirty="0" smtClean="0">
                <a:solidFill>
                  <a:srgbClr val="D6242C"/>
                </a:solidFill>
                <a:latin typeface="Calibri"/>
                <a:cs typeface="Calibri"/>
              </a:rPr>
              <a:t>WEAKNESS</a:t>
            </a:r>
            <a:r>
              <a:rPr lang="en-US" sz="2400" b="1" dirty="0" smtClean="0">
                <a:latin typeface="Calibri"/>
                <a:cs typeface="Calibri"/>
              </a:rPr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alibri"/>
                <a:cs typeface="Calibri"/>
              </a:rPr>
              <a:t>How can we benefit from each </a:t>
            </a:r>
            <a:r>
              <a:rPr lang="en-US" sz="2400" b="1" dirty="0" smtClean="0">
                <a:solidFill>
                  <a:srgbClr val="D6242C"/>
                </a:solidFill>
                <a:latin typeface="Calibri"/>
                <a:cs typeface="Calibri"/>
              </a:rPr>
              <a:t>OPPORTUNITY</a:t>
            </a:r>
            <a:r>
              <a:rPr lang="en-US" sz="2400" b="1" dirty="0" smtClean="0">
                <a:latin typeface="Calibri"/>
                <a:cs typeface="Calibri"/>
              </a:rPr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alibri"/>
                <a:cs typeface="Calibri"/>
              </a:rPr>
              <a:t>How can we lessen each </a:t>
            </a:r>
            <a:r>
              <a:rPr lang="en-US" sz="2400" b="1" dirty="0" smtClean="0">
                <a:solidFill>
                  <a:srgbClr val="D6242C"/>
                </a:solidFill>
                <a:latin typeface="Calibri"/>
                <a:cs typeface="Calibri"/>
              </a:rPr>
              <a:t>THREAT</a:t>
            </a:r>
            <a:r>
              <a:rPr lang="en-US" sz="2400" b="1" dirty="0" smtClean="0">
                <a:latin typeface="Calibri"/>
                <a:cs typeface="Calibri"/>
              </a:rPr>
              <a:t>?</a:t>
            </a:r>
          </a:p>
          <a:p>
            <a:pPr marL="0" lvl="0" indent="0"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55738"/>
            <a:ext cx="4406900" cy="497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Turn your SWOT into GOALS</a:t>
            </a:r>
            <a:endParaRPr lang="en-US" sz="3800" b="1" cap="none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955800"/>
            <a:ext cx="4445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63" y="274638"/>
            <a:ext cx="74676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Make your goals S.M.A.R.T.</a:t>
            </a:r>
            <a:endParaRPr lang="en-US" sz="3800" b="1" cap="all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06" y="1417638"/>
            <a:ext cx="5056394" cy="532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63" y="274638"/>
            <a:ext cx="74676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Support your goals with a            “PLAYING TO WIN” strategy*</a:t>
            </a:r>
            <a:endParaRPr lang="en-US" sz="3800" b="1" cap="all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Calibri"/>
                <a:cs typeface="Calibri"/>
              </a:rPr>
              <a:t>Answering these 5 questions can help you turn your goals into a successful annual plan</a:t>
            </a:r>
          </a:p>
          <a:p>
            <a:pPr marL="0" indent="0">
              <a:buNone/>
            </a:pPr>
            <a:endParaRPr lang="en-US" sz="2200" dirty="0">
              <a:latin typeface="Calibri"/>
              <a:cs typeface="Calibri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400" b="1" i="1" dirty="0" smtClean="0">
                <a:latin typeface="Calibri" pitchFamily="34" charset="0"/>
              </a:rPr>
              <a:t>What </a:t>
            </a:r>
            <a:r>
              <a:rPr lang="en-US" sz="2400" b="1" i="1" dirty="0">
                <a:latin typeface="Calibri" pitchFamily="34" charset="0"/>
              </a:rPr>
              <a:t>is </a:t>
            </a:r>
            <a:r>
              <a:rPr lang="en-US" sz="2400" b="1" i="1" dirty="0" smtClean="0">
                <a:latin typeface="Calibri" pitchFamily="34" charset="0"/>
              </a:rPr>
              <a:t>your winning aspiration (goal)?  </a:t>
            </a:r>
            <a:endParaRPr lang="en-US" sz="2400" b="1" i="1" dirty="0">
              <a:latin typeface="Calibri" pitchFamily="34" charset="0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400" b="1" i="1" dirty="0">
                <a:latin typeface="Calibri" pitchFamily="34" charset="0"/>
              </a:rPr>
              <a:t>Where will you play? 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endParaRPr lang="en-US" sz="2400" b="1" i="1" dirty="0">
              <a:latin typeface="Calibri" pitchFamily="34" charset="0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400" b="1" i="1" dirty="0">
                <a:latin typeface="Calibri" pitchFamily="34" charset="0"/>
              </a:rPr>
              <a:t>How will you win? 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endParaRPr lang="en-US" sz="2400" b="1" i="1" dirty="0">
              <a:latin typeface="Calibri" pitchFamily="34" charset="0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400" b="1" i="1" dirty="0">
                <a:latin typeface="Calibri" pitchFamily="34" charset="0"/>
              </a:rPr>
              <a:t>What capabilities must be in place? 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endParaRPr lang="en-US" sz="2400" b="1" i="1" dirty="0">
              <a:latin typeface="Calibri" pitchFamily="34" charset="0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400" b="1" i="1" dirty="0">
                <a:latin typeface="Calibri" pitchFamily="34" charset="0"/>
              </a:rPr>
              <a:t>What management systems are required? </a:t>
            </a:r>
            <a:r>
              <a:rPr lang="en-US" sz="2400" b="1" i="1" dirty="0" smtClean="0">
                <a:latin typeface="Calibri" pitchFamily="34" charset="0"/>
              </a:rPr>
              <a:t> </a:t>
            </a:r>
          </a:p>
          <a:p>
            <a:pPr marL="822960" lvl="1" indent="-457200">
              <a:buFont typeface="+mj-lt"/>
              <a:buAutoNum type="arabicPeriod"/>
            </a:pPr>
            <a:endParaRPr lang="en-US" sz="2400" b="1" dirty="0">
              <a:latin typeface="Calibri" pitchFamily="34" charset="0"/>
            </a:endParaRPr>
          </a:p>
          <a:p>
            <a:pPr marL="365760" lvl="1" indent="0">
              <a:buNone/>
            </a:pPr>
            <a:r>
              <a:rPr lang="en-US" sz="1800" dirty="0" smtClean="0">
                <a:latin typeface="Calibri" pitchFamily="34" charset="0"/>
              </a:rPr>
              <a:t>*Adapted </a:t>
            </a:r>
            <a:r>
              <a:rPr lang="en-US" sz="1800" dirty="0" smtClean="0">
                <a:latin typeface="Calibri" pitchFamily="34" charset="0"/>
              </a:rPr>
              <a:t>from </a:t>
            </a:r>
            <a:r>
              <a:rPr lang="en-US" sz="1800" i="1" dirty="0" smtClean="0">
                <a:latin typeface="Calibri" pitchFamily="34" charset="0"/>
              </a:rPr>
              <a:t>Playing to Win, a groundbreaking </a:t>
            </a:r>
            <a:r>
              <a:rPr lang="en-US" sz="1800" dirty="0" smtClean="0">
                <a:latin typeface="Calibri" pitchFamily="34" charset="0"/>
              </a:rPr>
              <a:t>strategy book by A.G. Lafley and Roger Martin.</a:t>
            </a:r>
            <a:endParaRPr lang="en-US" sz="1800" dirty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latin typeface="Calibri" pitchFamily="34" charset="0"/>
              <a:cs typeface="Calibri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63" y="274638"/>
            <a:ext cx="74676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Playing to Win Strategy</a:t>
            </a:r>
            <a:endParaRPr lang="en-US" sz="3800" b="1" cap="all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68300" y="1600200"/>
            <a:ext cx="4648200" cy="2768600"/>
          </a:xfrm>
        </p:spPr>
        <p:txBody>
          <a:bodyPr wrap="square">
            <a:noAutofit/>
          </a:bodyPr>
          <a:lstStyle/>
          <a:p>
            <a:pPr marL="457200" lvl="0" indent="-457200">
              <a:buClr>
                <a:srgbClr val="D6242C"/>
              </a:buClr>
              <a:buSzPct val="104000"/>
              <a:buFont typeface="+mj-lt"/>
              <a:buAutoNum type="arabicPeriod"/>
            </a:pPr>
            <a:r>
              <a:rPr lang="en-US" sz="2000" b="1" i="1" dirty="0" smtClean="0">
                <a:latin typeface="Calibri" pitchFamily="34" charset="0"/>
              </a:rPr>
              <a:t>What is your Winning Aspiration?</a:t>
            </a:r>
          </a:p>
          <a:p>
            <a:pPr marL="800100" lvl="1" indent="-393700">
              <a:spcBef>
                <a:spcPts val="600"/>
              </a:spcBef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000" dirty="0">
                <a:latin typeface="Calibri" pitchFamily="34" charset="0"/>
              </a:rPr>
              <a:t>Think of your Winning Aspiration as a Big Hairy Audacious Goal or BHAG </a:t>
            </a:r>
          </a:p>
          <a:p>
            <a:pPr marL="800100" lvl="1" indent="-393700">
              <a:spcBef>
                <a:spcPts val="600"/>
              </a:spcBef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000" dirty="0">
                <a:latin typeface="Calibri" pitchFamily="34" charset="0"/>
              </a:rPr>
              <a:t>Focus on what it will do </a:t>
            </a:r>
            <a:r>
              <a:rPr lang="en-US" sz="2000" dirty="0" smtClean="0">
                <a:latin typeface="Calibri" pitchFamily="34" charset="0"/>
              </a:rPr>
              <a:t>to better </a:t>
            </a:r>
            <a:r>
              <a:rPr lang="en-US" sz="2000" dirty="0">
                <a:latin typeface="Calibri" pitchFamily="34" charset="0"/>
              </a:rPr>
              <a:t>serve your active alumni group members, </a:t>
            </a:r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</a:rPr>
              <a:t>alumni you want to attract and, of course, CORNELL.</a:t>
            </a:r>
          </a:p>
          <a:p>
            <a:pPr marL="0" lvl="0" indent="0">
              <a:lnSpc>
                <a:spcPct val="120000"/>
              </a:lnSpc>
              <a:buClr>
                <a:srgbClr val="D6242C"/>
              </a:buClr>
              <a:buSzPct val="104000"/>
              <a:buNone/>
            </a:pPr>
            <a:endParaRPr lang="en-US" sz="2000" b="1" dirty="0" smtClean="0">
              <a:latin typeface="Calibri" pitchFamily="34" charset="0"/>
            </a:endParaRP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553" y="1917700"/>
            <a:ext cx="3701063" cy="218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299" y="4368800"/>
            <a:ext cx="75618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 smtClean="0">
                <a:latin typeface="Calibri" pitchFamily="34" charset="0"/>
              </a:rPr>
              <a:t>Make </a:t>
            </a:r>
            <a:r>
              <a:rPr lang="en-US" sz="2000" dirty="0">
                <a:latin typeface="Calibri" pitchFamily="34" charset="0"/>
              </a:rPr>
              <a:t>sure your goal is ambitious and forces your board to stretch a bit to accomplish it. </a:t>
            </a:r>
          </a:p>
          <a:p>
            <a:pPr marL="800100" lvl="1" indent="-34290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>
                <a:latin typeface="Calibri" pitchFamily="34" charset="0"/>
              </a:rPr>
              <a:t>Keep the mission of your alumni organization in mind when you identify your goal.  </a:t>
            </a:r>
          </a:p>
          <a:p>
            <a:pPr marL="800100" lvl="1" indent="-34290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>
                <a:latin typeface="Calibri" pitchFamily="34" charset="0"/>
              </a:rPr>
              <a:t>Make sure your goal is SMART.</a:t>
            </a:r>
          </a:p>
          <a:p>
            <a:pPr marL="285750" indent="-285750">
              <a:buClr>
                <a:srgbClr val="D6242C"/>
              </a:buClr>
              <a:buFont typeface="Wingdings" charset="2"/>
              <a:buChar char="Ø"/>
            </a:pPr>
            <a:endParaRPr lang="en-US" dirty="0"/>
          </a:p>
          <a:p>
            <a:pPr marL="285750" indent="-285750">
              <a:buClr>
                <a:srgbClr val="D6242C"/>
              </a:buClr>
              <a:buFont typeface="Wingdings" charset="2"/>
              <a:buChar char="Ø"/>
            </a:pP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800" b="1" cap="none" dirty="0">
                <a:solidFill>
                  <a:srgbClr val="D6242C"/>
                </a:solidFill>
                <a:latin typeface="Calibri"/>
                <a:cs typeface="Calibri"/>
              </a:rPr>
              <a:t>Playing to Win Strategy</a:t>
            </a:r>
            <a:endParaRPr lang="en-US" sz="3800" b="1" cap="all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73600" cy="1651000"/>
          </a:xfrm>
        </p:spPr>
        <p:txBody>
          <a:bodyPr wrap="square">
            <a:normAutofit fontScale="32500" lnSpcReduction="20000"/>
          </a:bodyPr>
          <a:lstStyle/>
          <a:p>
            <a:pPr marL="0" indent="0">
              <a:buNone/>
            </a:pPr>
            <a:r>
              <a:rPr lang="en-US" sz="1800" dirty="0" smtClean="0"/>
              <a:t> </a:t>
            </a:r>
          </a:p>
          <a:p>
            <a:pPr marL="342900" lvl="0" indent="-342900">
              <a:buClr>
                <a:srgbClr val="D6242C"/>
              </a:buClr>
              <a:buSzPct val="100000"/>
              <a:buFont typeface="+mj-lt"/>
              <a:buAutoNum type="arabicPeriod" startAt="2"/>
              <a:tabLst>
                <a:tab pos="342900" algn="l"/>
              </a:tabLst>
            </a:pPr>
            <a:r>
              <a:rPr lang="en-US" sz="6200" b="1" i="1" dirty="0" smtClean="0">
                <a:latin typeface="Calibri" pitchFamily="34" charset="0"/>
              </a:rPr>
              <a:t>Where will you play?</a:t>
            </a:r>
            <a:r>
              <a:rPr lang="en-US" sz="6200" i="1" dirty="0" smtClean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 smtClean="0">
              <a:latin typeface="Calibri"/>
              <a:cs typeface="Calibri"/>
            </a:endParaRPr>
          </a:p>
          <a:p>
            <a:pPr lvl="1">
              <a:lnSpc>
                <a:spcPct val="120000"/>
              </a:lnSpc>
              <a:buClr>
                <a:srgbClr val="D6242C"/>
              </a:buClr>
              <a:buFont typeface="Wingdings" charset="2"/>
              <a:buChar char="Ø"/>
            </a:pPr>
            <a:r>
              <a:rPr lang="en-US" sz="6200" dirty="0">
                <a:latin typeface="Calibri" pitchFamily="34" charset="0"/>
              </a:rPr>
              <a:t>Define the playing </a:t>
            </a:r>
            <a:r>
              <a:rPr lang="en-US" sz="6200" dirty="0" smtClean="0">
                <a:latin typeface="Calibri" pitchFamily="34" charset="0"/>
              </a:rPr>
              <a:t>field(s) that you will need to target to achieve your goal.  </a:t>
            </a:r>
            <a:endParaRPr lang="en-US" sz="6200" dirty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6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215900" y="3352800"/>
            <a:ext cx="7711948" cy="2819400"/>
          </a:xfrm>
        </p:spPr>
        <p:txBody>
          <a:bodyPr>
            <a:normAutofit fontScale="32500" lnSpcReduction="20000"/>
          </a:bodyPr>
          <a:lstStyle/>
          <a:p>
            <a:pPr marL="914400" lvl="1" indent="-342900">
              <a:lnSpc>
                <a:spcPct val="120000"/>
              </a:lnSpc>
              <a:buClr>
                <a:srgbClr val="D6242C"/>
              </a:buClr>
              <a:buFont typeface="Wingdings" charset="2"/>
              <a:buChar char="Ø"/>
            </a:pPr>
            <a:r>
              <a:rPr lang="en-US" sz="6200" dirty="0" smtClean="0">
                <a:latin typeface="Calibri" pitchFamily="34" charset="0"/>
              </a:rPr>
              <a:t>Targets may include young alumni, diverse alumni, older alumni, alumni from a specific college, alumni with marketing experience or other specific skills, wealthy alumni, high-profile alumni, staff or faculty that can provide the resources or expertise you require</a:t>
            </a:r>
            <a:endParaRPr lang="en-US" sz="6200" dirty="0">
              <a:latin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219200"/>
            <a:ext cx="32258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63" y="274638"/>
            <a:ext cx="74676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3800" b="1" cap="none" dirty="0">
                <a:solidFill>
                  <a:srgbClr val="D6242C"/>
                </a:solidFill>
                <a:latin typeface="Calibri"/>
                <a:cs typeface="Calibri"/>
              </a:rPr>
              <a:t>Playing to Win Strategy</a:t>
            </a:r>
            <a:endParaRPr lang="en-US" sz="3800" b="1" cap="all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6900" cy="2392400"/>
          </a:xfrm>
        </p:spPr>
        <p:txBody>
          <a:bodyPr wrap="square">
            <a:normAutofit/>
          </a:bodyPr>
          <a:lstStyle/>
          <a:p>
            <a:pPr marL="457200" lvl="0" indent="-457200">
              <a:buClr>
                <a:srgbClr val="D6242C"/>
              </a:buClr>
              <a:buSzPct val="100000"/>
              <a:buFont typeface="+mj-lt"/>
              <a:buAutoNum type="arabicPeriod" startAt="3"/>
            </a:pPr>
            <a:r>
              <a:rPr lang="en-US" sz="2200" b="1" i="1" dirty="0" smtClean="0">
                <a:latin typeface="Calibri" pitchFamily="34" charset="0"/>
              </a:rPr>
              <a:t>How will you win?</a:t>
            </a:r>
            <a:r>
              <a:rPr lang="en-US" sz="2200" i="1" dirty="0" smtClean="0">
                <a:latin typeface="Calibri" pitchFamily="34" charset="0"/>
              </a:rPr>
              <a:t> </a:t>
            </a:r>
          </a:p>
          <a:p>
            <a:pPr marL="800100" lvl="1" indent="-342900"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000" dirty="0" smtClean="0">
                <a:latin typeface="Calibri" pitchFamily="34" charset="0"/>
              </a:rPr>
              <a:t>Think about how you will achieve your goa</a:t>
            </a: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dirty="0" smtClean="0">
                <a:latin typeface="Calibri" pitchFamily="34" charset="0"/>
              </a:rPr>
              <a:t> on your chosen playing field (e.g. geographic region, target market, etc.). This is your 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b="1" i="1" dirty="0" smtClean="0">
                <a:latin typeface="Calibri" pitchFamily="34" charset="0"/>
              </a:rPr>
              <a:t>unique </a:t>
            </a:r>
            <a:r>
              <a:rPr lang="en-US" sz="2000" b="1" i="1" dirty="0" smtClean="0">
                <a:latin typeface="Calibri" pitchFamily="34" charset="0"/>
              </a:rPr>
              <a:t>value </a:t>
            </a:r>
            <a:r>
              <a:rPr lang="en-US" sz="2000" b="1" i="1" dirty="0" smtClean="0">
                <a:latin typeface="Calibri" pitchFamily="34" charset="0"/>
              </a:rPr>
              <a:t>proposition</a:t>
            </a:r>
            <a:r>
              <a:rPr lang="en-US" sz="2000" i="1" dirty="0" smtClean="0">
                <a:latin typeface="Calibri" pitchFamily="34" charset="0"/>
              </a:rPr>
              <a:t>.</a:t>
            </a:r>
            <a:endParaRPr lang="en-US" sz="2000" i="1" dirty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2246" dirty="0">
              <a:latin typeface="Calibri" pitchFamily="34" charset="0"/>
              <a:cs typeface="Calibri"/>
            </a:endParaRPr>
          </a:p>
          <a:p>
            <a:pPr marL="0" indent="0">
              <a:buNone/>
            </a:pPr>
            <a:endParaRPr lang="en-US" sz="2246" dirty="0">
              <a:latin typeface="Calibri" pitchFamily="34" charset="0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1392238"/>
            <a:ext cx="3557016" cy="2252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992600"/>
            <a:ext cx="70993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>
                <a:latin typeface="Calibri" pitchFamily="34" charset="0"/>
              </a:rPr>
              <a:t>Be specific and compelling when you describe how you will </a:t>
            </a:r>
            <a:r>
              <a:rPr lang="en-US" sz="2000" dirty="0" smtClean="0">
                <a:latin typeface="Calibri" pitchFamily="34" charset="0"/>
              </a:rPr>
              <a:t>your </a:t>
            </a:r>
            <a:r>
              <a:rPr lang="en-US" sz="2000" dirty="0">
                <a:latin typeface="Calibri" pitchFamily="34" charset="0"/>
              </a:rPr>
              <a:t>goal.</a:t>
            </a:r>
          </a:p>
          <a:p>
            <a:pPr marL="800100" lvl="1" indent="-34290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 smtClean="0">
                <a:latin typeface="Calibri" pitchFamily="34" charset="0"/>
              </a:rPr>
              <a:t>Think </a:t>
            </a:r>
            <a:r>
              <a:rPr lang="en-US" sz="2000" dirty="0">
                <a:latin typeface="Calibri" pitchFamily="34" charset="0"/>
              </a:rPr>
              <a:t>through what winning in respect to your goal will look and feel like. </a:t>
            </a:r>
            <a:r>
              <a:rPr lang="en-US" sz="2000" dirty="0" smtClean="0">
                <a:latin typeface="Calibri" pitchFamily="34" charset="0"/>
              </a:rPr>
              <a:t>It’s </a:t>
            </a:r>
            <a:r>
              <a:rPr lang="en-US" sz="2000" dirty="0">
                <a:latin typeface="Calibri" pitchFamily="34" charset="0"/>
              </a:rPr>
              <a:t>easier to accomplish your goal when you have the results pictured in your mind. </a:t>
            </a:r>
          </a:p>
          <a:p>
            <a:pPr marL="742950" lvl="1" indent="-400050">
              <a:buClr>
                <a:srgbClr val="D6242C"/>
              </a:buClr>
              <a:buFont typeface="Wingdings" charset="2"/>
              <a:buChar char="Ø"/>
            </a:pPr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  <a:cs typeface="Calibri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63" y="274638"/>
            <a:ext cx="74676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Playing to Win Questions </a:t>
            </a:r>
            <a:endParaRPr lang="en-US" sz="3800" b="1" cap="none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54078" y="1600200"/>
            <a:ext cx="4781521" cy="2044700"/>
          </a:xfrm>
        </p:spPr>
        <p:txBody>
          <a:bodyPr wrap="square">
            <a:normAutofit/>
          </a:bodyPr>
          <a:lstStyle/>
          <a:p>
            <a:pPr marL="457200" lvl="0" indent="-457200">
              <a:buClr>
                <a:srgbClr val="D6242C"/>
              </a:buClr>
              <a:buSzPct val="100000"/>
              <a:buFont typeface="+mj-lt"/>
              <a:buAutoNum type="arabicPeriod" startAt="4"/>
            </a:pPr>
            <a:r>
              <a:rPr lang="en-US" sz="2000" b="1" i="1" dirty="0" smtClean="0">
                <a:latin typeface="Calibri" pitchFamily="34" charset="0"/>
              </a:rPr>
              <a:t>What capabilities must be in place? </a:t>
            </a:r>
            <a:endParaRPr lang="en-US" sz="2000" i="1" dirty="0">
              <a:latin typeface="Calibri" pitchFamily="34" charset="0"/>
            </a:endParaRPr>
          </a:p>
          <a:p>
            <a:pPr marL="749300" lvl="1" indent="-292100"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000" dirty="0" smtClean="0">
                <a:latin typeface="Calibri" pitchFamily="34" charset="0"/>
              </a:rPr>
              <a:t>Determine the core capabilities and resources you require to achieve your goal. This includes specific skills, resources, networks, Cornell staffing support, etc.  </a:t>
            </a:r>
            <a:endParaRPr lang="en-US" sz="2000" dirty="0">
              <a:latin typeface="Calibri" pitchFamily="34" charset="0"/>
            </a:endParaRPr>
          </a:p>
          <a:p>
            <a:pPr lvl="1">
              <a:buClr>
                <a:srgbClr val="D6242C"/>
              </a:buClr>
              <a:buSzPct val="100000"/>
              <a:buFont typeface="Wingdings" charset="2"/>
              <a:buChar char="Ø"/>
            </a:pPr>
            <a:endParaRPr lang="en-US" sz="2000" dirty="0" smtClean="0">
              <a:latin typeface="Calibri" pitchFamily="34" charset="0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271025"/>
            <a:ext cx="4572000" cy="7149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246" dirty="0">
              <a:latin typeface="Calibri" pitchFamily="34" charset="0"/>
              <a:cs typeface="Calibri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687901"/>
            <a:ext cx="713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7900" lvl="1" indent="-34290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 smtClean="0">
                <a:latin typeface="Calibri" pitchFamily="34" charset="0"/>
              </a:rPr>
              <a:t>Be </a:t>
            </a:r>
            <a:r>
              <a:rPr lang="en-US" sz="2000" dirty="0">
                <a:latin typeface="Calibri" pitchFamily="34" charset="0"/>
              </a:rPr>
              <a:t>honest about the state of your capabilities. Assess what will be required to keep or attain the capabilities you require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marL="914400" lvl="1" indent="-34290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>
                <a:latin typeface="Calibri" pitchFamily="34" charset="0"/>
              </a:rPr>
              <a:t>Play to the unique strengths of your board, committees </a:t>
            </a:r>
            <a:r>
              <a:rPr lang="en-US" sz="2000" dirty="0" smtClean="0">
                <a:latin typeface="Calibri" pitchFamily="34" charset="0"/>
              </a:rPr>
              <a:t>and go</a:t>
            </a:r>
            <a:r>
              <a:rPr lang="en-US" sz="2000" dirty="0">
                <a:latin typeface="Calibri" pitchFamily="34" charset="0"/>
              </a:rPr>
              <a:t>-to </a:t>
            </a:r>
            <a:r>
              <a:rPr lang="en-US" sz="2000" dirty="0" smtClean="0">
                <a:latin typeface="Calibri" pitchFamily="34" charset="0"/>
              </a:rPr>
              <a:t>alumni — or </a:t>
            </a:r>
            <a:r>
              <a:rPr lang="en-US" sz="2000" dirty="0">
                <a:latin typeface="Calibri" pitchFamily="34" charset="0"/>
              </a:rPr>
              <a:t>recruit individuals to your board and committees who </a:t>
            </a:r>
            <a:r>
              <a:rPr lang="en-US" sz="2000" dirty="0" smtClean="0">
                <a:latin typeface="Calibri" pitchFamily="34" charset="0"/>
              </a:rPr>
              <a:t>have </a:t>
            </a:r>
            <a:r>
              <a:rPr lang="en-US" sz="2000" dirty="0">
                <a:latin typeface="Calibri" pitchFamily="34" charset="0"/>
              </a:rPr>
              <a:t>the skills </a:t>
            </a:r>
            <a:r>
              <a:rPr lang="en-US" sz="2000" dirty="0" smtClean="0">
                <a:latin typeface="Calibri" pitchFamily="34" charset="0"/>
              </a:rPr>
              <a:t>/ </a:t>
            </a:r>
            <a:r>
              <a:rPr lang="en-US" sz="2000" dirty="0">
                <a:latin typeface="Calibri" pitchFamily="34" charset="0"/>
              </a:rPr>
              <a:t>networks you need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marL="914400" lvl="1" indent="-34290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 smtClean="0">
                <a:latin typeface="Calibri" pitchFamily="34" charset="0"/>
                <a:cs typeface="Calibri"/>
              </a:rPr>
              <a:t>Remember that the Cornell Office of Alumni Affairs and Development’s goal </a:t>
            </a:r>
            <a:r>
              <a:rPr lang="en-US" sz="2000" dirty="0" smtClean="0">
                <a:latin typeface="Calibri" pitchFamily="34" charset="0"/>
                <a:cs typeface="Calibri"/>
              </a:rPr>
              <a:t>is to help you </a:t>
            </a:r>
            <a:r>
              <a:rPr lang="en-US" sz="2000" dirty="0" smtClean="0">
                <a:latin typeface="Calibri" pitchFamily="34" charset="0"/>
                <a:cs typeface="Calibri"/>
              </a:rPr>
              <a:t>achieve </a:t>
            </a:r>
            <a:r>
              <a:rPr lang="en-US" sz="2000" dirty="0" smtClean="0">
                <a:latin typeface="Calibri" pitchFamily="34" charset="0"/>
                <a:cs typeface="Calibri"/>
              </a:rPr>
              <a:t>your goals. </a:t>
            </a:r>
            <a:endParaRPr lang="en-US" sz="2000" dirty="0">
              <a:latin typeface="Calibri"/>
              <a:cs typeface="Calibri"/>
            </a:endParaRPr>
          </a:p>
          <a:p>
            <a:pPr marL="342900" indent="-342900">
              <a:buClr>
                <a:srgbClr val="D6242C"/>
              </a:buClr>
              <a:buFont typeface="Wingdings" charset="2"/>
              <a:buChar char="Ø"/>
            </a:pP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15" y="1600200"/>
            <a:ext cx="3403601" cy="217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63" y="274638"/>
            <a:ext cx="74676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3800" b="1" cap="none" dirty="0">
                <a:solidFill>
                  <a:srgbClr val="D6242C"/>
                </a:solidFill>
                <a:latin typeface="Calibri"/>
                <a:cs typeface="Calibri"/>
              </a:rPr>
              <a:t>Playing to Win Strategy</a:t>
            </a:r>
            <a:endParaRPr lang="en-US" sz="3800" b="1" cap="all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3937000" cy="2201862"/>
          </a:xfrm>
        </p:spPr>
        <p:txBody>
          <a:bodyPr wrap="square">
            <a:normAutofit lnSpcReduction="10000"/>
          </a:bodyPr>
          <a:lstStyle/>
          <a:p>
            <a:pPr marL="457200" lvl="0" indent="-457200">
              <a:buClr>
                <a:srgbClr val="D6242C"/>
              </a:buClr>
              <a:buSzPct val="100000"/>
              <a:buFont typeface="+mj-lt"/>
              <a:buAutoNum type="arabicPeriod" startAt="5"/>
            </a:pPr>
            <a:r>
              <a:rPr lang="en-US" sz="2000" b="1" i="1" dirty="0" smtClean="0">
                <a:latin typeface="Calibri" pitchFamily="34" charset="0"/>
                <a:cs typeface="Calibri"/>
              </a:rPr>
              <a:t>What management systems are required?</a:t>
            </a:r>
            <a:r>
              <a:rPr lang="en-US" sz="2000" b="1" i="1" dirty="0" smtClean="0">
                <a:latin typeface="Calibri" pitchFamily="34" charset="0"/>
              </a:rPr>
              <a:t> </a:t>
            </a:r>
          </a:p>
          <a:p>
            <a:pPr marL="749300" lvl="1" indent="-292100"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000" dirty="0" smtClean="0">
                <a:latin typeface="Calibri" pitchFamily="34" charset="0"/>
              </a:rPr>
              <a:t>Make sure you have the right systems, schedules. metrics, check-in points, approval process, etc., you need to achieve your goals.</a:t>
            </a:r>
          </a:p>
          <a:p>
            <a:endParaRPr lang="en-US" sz="1900" dirty="0" smtClean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0" y="1417638"/>
            <a:ext cx="3962400" cy="2265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749456"/>
            <a:ext cx="7315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>
                <a:latin typeface="Calibri" pitchFamily="34" charset="0"/>
              </a:rPr>
              <a:t>Determine how you will communicate your goals and strategy </a:t>
            </a:r>
            <a:r>
              <a:rPr lang="en-US" sz="2000" dirty="0" smtClean="0">
                <a:latin typeface="Calibri" pitchFamily="34" charset="0"/>
              </a:rPr>
              <a:t>in </a:t>
            </a:r>
            <a:r>
              <a:rPr lang="en-US" sz="2000" dirty="0">
                <a:latin typeface="Calibri" pitchFamily="34" charset="0"/>
              </a:rPr>
              <a:t>a simple, but clear way. </a:t>
            </a:r>
          </a:p>
          <a:p>
            <a:pPr marL="742950" lvl="1" indent="-28575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>
                <a:latin typeface="Calibri" pitchFamily="34" charset="0"/>
              </a:rPr>
              <a:t>Clarify how you want to monitor </a:t>
            </a:r>
            <a:r>
              <a:rPr lang="en-US" sz="2000" dirty="0" smtClean="0">
                <a:latin typeface="Calibri" pitchFamily="34" charset="0"/>
              </a:rPr>
              <a:t>your progress and keep your goals on track.</a:t>
            </a:r>
            <a:endParaRPr lang="en-US" sz="2000" dirty="0">
              <a:latin typeface="Calibri" pitchFamily="34" charset="0"/>
            </a:endParaRPr>
          </a:p>
          <a:p>
            <a:pPr marL="742950" lvl="1" indent="-28575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>
                <a:latin typeface="Calibri" pitchFamily="34" charset="0"/>
                <a:cs typeface="Calibri"/>
              </a:rPr>
              <a:t>Define measures that will tell you, over the short- and long-run, how </a:t>
            </a:r>
            <a:r>
              <a:rPr lang="en-US" sz="2000" dirty="0" smtClean="0">
                <a:latin typeface="Calibri" pitchFamily="34" charset="0"/>
                <a:cs typeface="Calibri"/>
              </a:rPr>
              <a:t>successful you are in achieving your goals. </a:t>
            </a:r>
          </a:p>
          <a:p>
            <a:pPr marL="742950" lvl="1" indent="-285750">
              <a:buClr>
                <a:srgbClr val="D6242C"/>
              </a:buClr>
              <a:buFont typeface="Wingdings" charset="2"/>
              <a:buChar char="Ø"/>
            </a:pPr>
            <a:endParaRPr lang="en-US" sz="2000" dirty="0">
              <a:latin typeface="Calibri" pitchFamily="34" charset="0"/>
              <a:cs typeface="Calibri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/>
            </a:endParaRPr>
          </a:p>
          <a:p>
            <a:pPr lvl="1">
              <a:buFont typeface="Wingdings" pitchFamily="2" charset="2"/>
              <a:buChar char="Ø"/>
            </a:pPr>
            <a:endParaRPr lang="en-US" dirty="0">
              <a:latin typeface="Calibri" pitchFamily="34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Annual Planning FY2014</a:t>
            </a:r>
            <a:endParaRPr lang="en-US" sz="4000" b="1" cap="all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 wrap="square">
            <a:normAutofit lnSpcReduction="10000"/>
          </a:bodyPr>
          <a:lstStyle/>
          <a:p>
            <a:pPr marL="0" indent="0">
              <a:buNone/>
            </a:pPr>
            <a:endParaRPr lang="en-US" sz="2200" b="1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200" b="1" dirty="0" smtClean="0">
                <a:latin typeface="Calibri"/>
                <a:cs typeface="Calibri"/>
              </a:rPr>
              <a:t>TODAY’S AGENDA</a:t>
            </a:r>
          </a:p>
          <a:p>
            <a:pPr marL="0" indent="0" algn="ctr">
              <a:buNone/>
            </a:pPr>
            <a:endParaRPr lang="en-US" sz="2200" b="1" dirty="0" smtClean="0">
              <a:latin typeface="Calibri"/>
              <a:cs typeface="Calibri"/>
            </a:endParaRPr>
          </a:p>
          <a:p>
            <a:pPr marL="1485900" indent="-393700">
              <a:buSzPct val="100000"/>
              <a:buFont typeface="+mj-lt"/>
              <a:buAutoNum type="arabicPeriod"/>
            </a:pPr>
            <a:r>
              <a:rPr lang="en-US" sz="1800" b="1" dirty="0" smtClean="0">
                <a:latin typeface="Calibri"/>
                <a:cs typeface="Calibri"/>
              </a:rPr>
              <a:t>Why Planning Is Important</a:t>
            </a:r>
            <a:endParaRPr lang="en-US" sz="1500" dirty="0" smtClean="0">
              <a:latin typeface="Calibri"/>
              <a:cs typeface="Calibri"/>
            </a:endParaRPr>
          </a:p>
          <a:p>
            <a:pPr marL="1485900" indent="-393700">
              <a:buFont typeface="+mj-lt"/>
              <a:buAutoNum type="arabicPeriod"/>
            </a:pPr>
            <a:endParaRPr lang="en-US" sz="1800" b="1" dirty="0" smtClean="0">
              <a:latin typeface="Calibri"/>
              <a:cs typeface="Calibri"/>
            </a:endParaRPr>
          </a:p>
          <a:p>
            <a:pPr marL="1485900" indent="-393700">
              <a:buSzPct val="100000"/>
              <a:buFont typeface="+mj-lt"/>
              <a:buAutoNum type="arabicPeriod"/>
            </a:pPr>
            <a:r>
              <a:rPr lang="en-US" sz="1800" b="1" dirty="0" smtClean="0">
                <a:latin typeface="Calibri"/>
                <a:cs typeface="Calibri"/>
              </a:rPr>
              <a:t>Putting A SWOT Analysis To Work</a:t>
            </a:r>
            <a:endParaRPr lang="en-US" sz="1500" dirty="0" smtClean="0">
              <a:latin typeface="Calibri"/>
              <a:cs typeface="Calibri"/>
            </a:endParaRPr>
          </a:p>
          <a:p>
            <a:pPr marL="1485900" indent="-393700">
              <a:buSzPct val="100000"/>
              <a:buFont typeface="+mj-lt"/>
              <a:buAutoNum type="arabicPeriod"/>
            </a:pPr>
            <a:endParaRPr lang="en-US" sz="1800" b="1" dirty="0" smtClean="0">
              <a:latin typeface="Calibri"/>
              <a:cs typeface="Calibri"/>
            </a:endParaRPr>
          </a:p>
          <a:p>
            <a:pPr marL="1485900" indent="-393700">
              <a:buSzPct val="100000"/>
              <a:buFont typeface="+mj-lt"/>
              <a:buAutoNum type="arabicPeriod"/>
            </a:pPr>
            <a:r>
              <a:rPr lang="en-US" sz="1800" b="1" dirty="0" smtClean="0">
                <a:latin typeface="Calibri"/>
                <a:cs typeface="Calibri"/>
              </a:rPr>
              <a:t>Making Your Goals Smart</a:t>
            </a:r>
          </a:p>
          <a:p>
            <a:pPr marL="1485900" indent="-393700">
              <a:buSzPct val="100000"/>
              <a:buFont typeface="+mj-lt"/>
              <a:buAutoNum type="arabicPeriod"/>
            </a:pPr>
            <a:endParaRPr lang="en-US" sz="1800" b="1" dirty="0" smtClean="0">
              <a:latin typeface="Calibri"/>
              <a:cs typeface="Calibri"/>
            </a:endParaRPr>
          </a:p>
          <a:p>
            <a:pPr marL="1485900" indent="-393700">
              <a:buSzPct val="100000"/>
              <a:buFont typeface="+mj-lt"/>
              <a:buAutoNum type="arabicPeriod"/>
            </a:pPr>
            <a:r>
              <a:rPr lang="en-US" sz="1800" b="1" dirty="0" smtClean="0">
                <a:latin typeface="Calibri"/>
                <a:cs typeface="Calibri"/>
              </a:rPr>
              <a:t>“Play To Win’ Strategy for Achieving Your Goals  </a:t>
            </a:r>
          </a:p>
          <a:p>
            <a:pPr marL="1485900" indent="-393700">
              <a:buSzPct val="100000"/>
              <a:buFont typeface="+mj-lt"/>
              <a:buAutoNum type="arabicPeriod"/>
            </a:pPr>
            <a:endParaRPr lang="en-US" sz="1800" b="1" dirty="0" smtClean="0">
              <a:latin typeface="Calibri"/>
              <a:cs typeface="Calibri"/>
            </a:endParaRPr>
          </a:p>
          <a:p>
            <a:pPr marL="1485900" indent="-393700">
              <a:buSzPct val="100000"/>
              <a:buFont typeface="+mj-lt"/>
              <a:buAutoNum type="arabicPeriod"/>
            </a:pPr>
            <a:r>
              <a:rPr lang="en-US" sz="1800" b="1" dirty="0" smtClean="0">
                <a:latin typeface="Calibri"/>
                <a:cs typeface="Calibri"/>
              </a:rPr>
              <a:t>Recruiting The Best Board</a:t>
            </a:r>
          </a:p>
          <a:p>
            <a:pPr marL="1485900" indent="-393700">
              <a:buSzPct val="100000"/>
              <a:buFont typeface="+mj-lt"/>
              <a:buAutoNum type="arabicPeriod"/>
            </a:pPr>
            <a:endParaRPr lang="en-US" sz="1800" b="1" dirty="0" smtClean="0">
              <a:latin typeface="Calibri"/>
              <a:cs typeface="Calibri"/>
            </a:endParaRPr>
          </a:p>
          <a:p>
            <a:pPr marL="1485900" indent="-393700">
              <a:buSzPct val="100000"/>
              <a:buFont typeface="+mj-lt"/>
              <a:buAutoNum type="arabicPeriod"/>
            </a:pPr>
            <a:r>
              <a:rPr lang="en-US" sz="1800" b="1" dirty="0" smtClean="0">
                <a:latin typeface="Calibri"/>
                <a:cs typeface="Calibri"/>
              </a:rPr>
              <a:t>Next Steps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US" sz="2200" dirty="0" smtClean="0"/>
          </a:p>
          <a:p>
            <a:pPr marL="0" indent="0">
              <a:buNone/>
            </a:pPr>
            <a:endParaRPr lang="en-US" sz="18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Build a “Playing to Win” Board and leadership team</a:t>
            </a:r>
            <a:endParaRPr lang="en-US" sz="380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459932" y="1946174"/>
            <a:ext cx="3657600" cy="4226025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D6242C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Evaluate your approach to recruiting board members. </a:t>
            </a:r>
          </a:p>
          <a:p>
            <a:pPr marL="342900" indent="-342900">
              <a:buClr>
                <a:srgbClr val="D6242C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latin typeface="Calibri"/>
                <a:cs typeface="Calibri"/>
              </a:rPr>
              <a:t>Make </a:t>
            </a:r>
            <a:r>
              <a:rPr lang="en-US" sz="2000" dirty="0">
                <a:latin typeface="Calibri"/>
                <a:cs typeface="Calibri"/>
              </a:rPr>
              <a:t>recruitment part of every </a:t>
            </a:r>
            <a:r>
              <a:rPr lang="en-US" sz="2000" dirty="0" smtClean="0">
                <a:latin typeface="Calibri"/>
                <a:cs typeface="Calibri"/>
              </a:rPr>
              <a:t>board </a:t>
            </a:r>
            <a:r>
              <a:rPr lang="en-US" sz="2000" dirty="0">
                <a:latin typeface="Calibri"/>
                <a:cs typeface="Calibri"/>
              </a:rPr>
              <a:t>member’s </a:t>
            </a:r>
            <a:r>
              <a:rPr lang="en-US" sz="2000" dirty="0" smtClean="0">
                <a:latin typeface="Calibri"/>
                <a:cs typeface="Calibri"/>
              </a:rPr>
              <a:t>job, </a:t>
            </a:r>
            <a:r>
              <a:rPr lang="en-US" sz="2000" dirty="0">
                <a:latin typeface="Calibri"/>
                <a:cs typeface="Calibri"/>
              </a:rPr>
              <a:t>even if you give the detailed work to a committee. </a:t>
            </a:r>
          </a:p>
          <a:p>
            <a:pPr marL="342900" indent="-342900">
              <a:buClr>
                <a:srgbClr val="D6242C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Set recruitment goals and </a:t>
            </a:r>
            <a:r>
              <a:rPr lang="en-US" sz="2000" dirty="0" smtClean="0">
                <a:latin typeface="Calibri"/>
                <a:cs typeface="Calibri"/>
              </a:rPr>
              <a:t>timelines.</a:t>
            </a:r>
            <a:endParaRPr lang="en-US" sz="2000" dirty="0">
              <a:latin typeface="Calibri"/>
              <a:cs typeface="Calibri"/>
            </a:endParaRPr>
          </a:p>
          <a:p>
            <a:pPr marL="342900" indent="-342900">
              <a:buClr>
                <a:srgbClr val="D6242C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Celebrate successes.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0" y="1417638"/>
            <a:ext cx="4313247" cy="5045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064-BD90-B54C-8B8E-EF6FE2FD44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5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881"/>
            <a:ext cx="7467600" cy="1143000"/>
          </a:xfrm>
        </p:spPr>
        <p:txBody>
          <a:bodyPr anchor="ctr">
            <a:noAutofit/>
          </a:bodyPr>
          <a:lstStyle/>
          <a:p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Fill leadership positions with with your </a:t>
            </a:r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ANNUAL PLAN in </a:t>
            </a:r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mind </a:t>
            </a:r>
            <a:endParaRPr lang="en-US" sz="3800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38971"/>
            <a:ext cx="5803900" cy="1462503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000" dirty="0" smtClean="0">
                <a:latin typeface="Calibri"/>
                <a:cs typeface="Calibri"/>
              </a:rPr>
              <a:t>Discuss what skills and expertise would make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the board stronger and more dynamic.</a:t>
            </a:r>
          </a:p>
          <a:p>
            <a:pPr marL="342900" lvl="1" indent="-342900"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000" dirty="0">
                <a:latin typeface="Calibri"/>
                <a:cs typeface="Calibri"/>
              </a:rPr>
              <a:t>Avoid the tendency to recruit board members just like </a:t>
            </a:r>
            <a:r>
              <a:rPr lang="en-US" sz="2000" dirty="0" smtClean="0">
                <a:latin typeface="Calibri"/>
                <a:cs typeface="Calibri"/>
              </a:rPr>
              <a:t>the alumni already servin</a:t>
            </a:r>
            <a:r>
              <a:rPr lang="en-US" sz="2000" dirty="0" smtClean="0">
                <a:latin typeface="Calibri"/>
                <a:cs typeface="Calibri"/>
              </a:rPr>
              <a:t>g on the board.</a:t>
            </a:r>
            <a:endParaRPr lang="en-US" sz="2000" dirty="0" smtClean="0">
              <a:latin typeface="Calibri"/>
              <a:cs typeface="Calibri"/>
            </a:endParaRPr>
          </a:p>
          <a:p>
            <a:pPr marL="0" indent="0">
              <a:buClr>
                <a:srgbClr val="D6242C"/>
              </a:buClr>
              <a:buSzPct val="100000"/>
              <a:buNone/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0" y="890461"/>
            <a:ext cx="2373852" cy="22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C13064-BD90-B54C-8B8E-EF6FE2FD44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301474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0588" lvl="3" indent="-369888">
              <a:buClr>
                <a:srgbClr val="D6242C"/>
              </a:buClr>
              <a:buSzPct val="100000"/>
              <a:buFont typeface="Wingdings" charset="2"/>
              <a:buChar char="§"/>
            </a:pPr>
            <a:r>
              <a:rPr lang="en-US" sz="2000" i="1" dirty="0" smtClean="0">
                <a:latin typeface="Calibri"/>
                <a:cs typeface="Calibri"/>
              </a:rPr>
              <a:t>Remember, </a:t>
            </a:r>
            <a:r>
              <a:rPr lang="en-US" sz="2000" b="1" i="1" dirty="0" smtClean="0">
                <a:solidFill>
                  <a:srgbClr val="D6242C"/>
                </a:solidFill>
                <a:latin typeface="Calibri"/>
                <a:cs typeface="Calibri"/>
              </a:rPr>
              <a:t>diversity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b="1" i="1" dirty="0" smtClean="0">
                <a:solidFill>
                  <a:srgbClr val="D6242C"/>
                </a:solidFill>
                <a:latin typeface="Calibri"/>
                <a:cs typeface="Calibri"/>
              </a:rPr>
              <a:t>often sparks innovation</a:t>
            </a:r>
            <a:r>
              <a:rPr lang="en-US" sz="2000" i="1" dirty="0" smtClean="0">
                <a:latin typeface="Calibri"/>
                <a:cs typeface="Calibri"/>
              </a:rPr>
              <a:t>. I</a:t>
            </a:r>
            <a:r>
              <a:rPr lang="en-US" sz="2000" i="1" dirty="0" smtClean="0">
                <a:latin typeface="Calibri"/>
                <a:cs typeface="Calibri"/>
              </a:rPr>
              <a:t>dentify </a:t>
            </a:r>
            <a:r>
              <a:rPr lang="en-US" sz="2000" i="1" dirty="0">
                <a:latin typeface="Calibri"/>
                <a:cs typeface="Calibri"/>
              </a:rPr>
              <a:t>people who share the core values of the organization, but </a:t>
            </a:r>
            <a:r>
              <a:rPr lang="en-US" sz="2000" i="1" dirty="0" smtClean="0">
                <a:latin typeface="Calibri"/>
                <a:cs typeface="Calibri"/>
              </a:rPr>
              <a:t>perha</a:t>
            </a:r>
            <a:r>
              <a:rPr lang="en-US" sz="2000" i="1" dirty="0" smtClean="0">
                <a:latin typeface="Calibri"/>
                <a:cs typeface="Calibri"/>
              </a:rPr>
              <a:t>ps provide a different perspective or worldview. 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endParaRPr lang="en-US" sz="2000" i="1" dirty="0" smtClean="0">
              <a:latin typeface="Calibri"/>
              <a:cs typeface="Calibri"/>
            </a:endParaRPr>
          </a:p>
          <a:p>
            <a:pPr marL="520700" lvl="3">
              <a:buClr>
                <a:srgbClr val="D6242C"/>
              </a:buClr>
              <a:buSzPct val="100000"/>
            </a:pPr>
            <a:endParaRPr lang="en-US" sz="2000" i="1" dirty="0">
              <a:latin typeface="Calibri"/>
              <a:cs typeface="Calibri"/>
            </a:endParaRPr>
          </a:p>
          <a:p>
            <a:pPr marL="342900" lvl="1" indent="-342900">
              <a:buClr>
                <a:srgbClr val="D6242C"/>
              </a:buClr>
              <a:buFont typeface="Wingdings" charset="2"/>
              <a:buChar char="Ø"/>
            </a:pPr>
            <a:r>
              <a:rPr lang="en-US" sz="2000" dirty="0">
                <a:latin typeface="Calibri"/>
                <a:cs typeface="Calibri"/>
              </a:rPr>
              <a:t>Be very careful about recruiting </a:t>
            </a:r>
            <a:r>
              <a:rPr lang="en-US" sz="2000" dirty="0" smtClean="0">
                <a:latin typeface="Calibri"/>
                <a:cs typeface="Calibri"/>
              </a:rPr>
              <a:t>alumni </a:t>
            </a:r>
            <a:r>
              <a:rPr lang="en-US" sz="2000" dirty="0">
                <a:latin typeface="Calibri"/>
                <a:cs typeface="Calibri"/>
              </a:rPr>
              <a:t>just for their administrative or management skills. </a:t>
            </a:r>
            <a:r>
              <a:rPr lang="en-US" sz="2000" dirty="0" smtClean="0">
                <a:latin typeface="Calibri"/>
                <a:cs typeface="Calibri"/>
              </a:rPr>
              <a:t>Your leaders must be </a:t>
            </a:r>
            <a:r>
              <a:rPr lang="en-US" sz="2000" dirty="0">
                <a:latin typeface="Calibri"/>
                <a:cs typeface="Calibri"/>
              </a:rPr>
              <a:t>passionate about your organization and </a:t>
            </a:r>
            <a:r>
              <a:rPr lang="en-US" sz="2000" dirty="0" smtClean="0">
                <a:latin typeface="Calibri"/>
                <a:cs typeface="Calibri"/>
              </a:rPr>
              <a:t>want </a:t>
            </a:r>
            <a:r>
              <a:rPr lang="en-US" sz="2000" dirty="0">
                <a:latin typeface="Calibri"/>
                <a:cs typeface="Calibri"/>
              </a:rPr>
              <a:t>to work on behalf of Cornell and our alumni community.  </a:t>
            </a:r>
          </a:p>
        </p:txBody>
      </p:sp>
    </p:spTree>
    <p:extLst>
      <p:ext uri="{BB962C8B-B14F-4D97-AF65-F5344CB8AC3E}">
        <p14:creationId xmlns:p14="http://schemas.microsoft.com/office/powerpoint/2010/main" val="423835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Final </a:t>
            </a:r>
            <a:r>
              <a:rPr lang="en-US" sz="40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advice . </a:t>
            </a:r>
            <a:r>
              <a:rPr lang="en-US" sz="40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. . </a:t>
            </a:r>
            <a:endParaRPr lang="en-US" sz="4000" b="1" cap="all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9400" y="350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60500"/>
            <a:ext cx="6083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1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626100"/>
            <a:ext cx="609600" cy="629158"/>
          </a:xfrm>
        </p:spPr>
        <p:txBody>
          <a:bodyPr/>
          <a:lstStyle/>
          <a:p>
            <a:fld id="{80864492-F222-E343-994F-093074DCEF1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-2641600" y="-468376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endParaRPr lang="en-US" sz="1800" kern="12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1" y="389012"/>
            <a:ext cx="7518399" cy="52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 cap="none" dirty="0">
                <a:solidFill>
                  <a:srgbClr val="D6242C"/>
                </a:solidFill>
                <a:latin typeface="Calibri"/>
                <a:cs typeface="Calibri"/>
              </a:rPr>
              <a:t>Why does planning get such a bum rap?</a:t>
            </a:r>
            <a:endParaRPr lang="en-US" sz="4000" b="1" cap="all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417638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5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The value of planning</a:t>
            </a:r>
            <a:endParaRPr lang="en-US" sz="4000" b="1" cap="all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32" y="1359408"/>
            <a:ext cx="7733284" cy="43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5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508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Planning helps groups identify and focus on their priorities</a:t>
            </a:r>
            <a:endParaRPr lang="en-US" sz="4000" b="1" cap="none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aseline="30000" dirty="0" smtClean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C13064-BD90-B54C-8B8E-EF6FE2FD44E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860550"/>
            <a:ext cx="8255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Annual Planning for FY2014</a:t>
            </a:r>
            <a:endParaRPr lang="en-US" sz="4000" b="1" cap="all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63800"/>
            <a:ext cx="6324600" cy="356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87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/>
          </a:bodyPr>
          <a:lstStyle/>
          <a:p>
            <a:r>
              <a:rPr lang="en-US" sz="3800" b="1" cap="none" dirty="0" smtClean="0">
                <a:solidFill>
                  <a:srgbClr val="D6242C"/>
                </a:solidFill>
                <a:latin typeface="Calibri" pitchFamily="34" charset="0"/>
              </a:rPr>
              <a:t>What is an Annual / Work Plan?</a:t>
            </a:r>
            <a:endParaRPr lang="en-US" sz="3800" b="1" cap="none" dirty="0">
              <a:solidFill>
                <a:srgbClr val="D6242C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200" dirty="0" smtClean="0">
                <a:latin typeface="Calibri" pitchFamily="34" charset="0"/>
              </a:rPr>
              <a:t>An </a:t>
            </a:r>
            <a:r>
              <a:rPr lang="en-US" sz="2200" b="1" dirty="0" smtClean="0">
                <a:latin typeface="Calibri" pitchFamily="34" charset="0"/>
              </a:rPr>
              <a:t>ANNUAL PLAN </a:t>
            </a:r>
            <a:r>
              <a:rPr lang="en-US" sz="2200" dirty="0" smtClean="0">
                <a:latin typeface="Calibri" pitchFamily="34" charset="0"/>
              </a:rPr>
              <a:t>is your </a:t>
            </a:r>
            <a:r>
              <a:rPr lang="en-US" sz="2200" dirty="0">
                <a:latin typeface="Calibri" pitchFamily="34" charset="0"/>
              </a:rPr>
              <a:t>roadmap to the future.</a:t>
            </a:r>
          </a:p>
          <a:p>
            <a:pPr lvl="1">
              <a:buClr>
                <a:srgbClr val="D6242C"/>
              </a:buClr>
              <a:buSzPct val="100000"/>
              <a:buFont typeface="Wingdings" charset="2"/>
              <a:buChar char="§"/>
            </a:pPr>
            <a:r>
              <a:rPr lang="en-US" sz="1800" dirty="0" smtClean="0">
                <a:latin typeface="Calibri" pitchFamily="34" charset="0"/>
              </a:rPr>
              <a:t>Outlines how an organization plans to fulfill its mission with maximum efficiency and impact. </a:t>
            </a:r>
            <a:endParaRPr lang="en-US" sz="1800" dirty="0">
              <a:latin typeface="Calibri" pitchFamily="34" charset="0"/>
            </a:endParaRPr>
          </a:p>
          <a:p>
            <a:pPr lvl="1">
              <a:buClr>
                <a:srgbClr val="D6242C"/>
              </a:buClr>
              <a:buSzPct val="100000"/>
              <a:buFont typeface="Wingdings" charset="2"/>
              <a:buChar char="§"/>
            </a:pPr>
            <a:r>
              <a:rPr lang="en-US" sz="1800" dirty="0" smtClean="0">
                <a:latin typeface="Calibri" pitchFamily="34" charset="0"/>
              </a:rPr>
              <a:t>Includes specific goals </a:t>
            </a:r>
            <a:r>
              <a:rPr lang="en-US" sz="1800" dirty="0">
                <a:latin typeface="Calibri" pitchFamily="34" charset="0"/>
              </a:rPr>
              <a:t>and the action </a:t>
            </a:r>
            <a:r>
              <a:rPr lang="en-US" sz="1800" dirty="0" smtClean="0">
                <a:latin typeface="Calibri" pitchFamily="34" charset="0"/>
              </a:rPr>
              <a:t>steps (tactics) </a:t>
            </a:r>
            <a:r>
              <a:rPr lang="en-US" sz="1800" dirty="0">
                <a:latin typeface="Calibri" pitchFamily="34" charset="0"/>
              </a:rPr>
              <a:t>and resources </a:t>
            </a:r>
            <a:r>
              <a:rPr lang="en-US" sz="1800" dirty="0" smtClean="0">
                <a:latin typeface="Calibri" pitchFamily="34" charset="0"/>
              </a:rPr>
              <a:t>needed to </a:t>
            </a:r>
            <a:r>
              <a:rPr lang="en-US" sz="1800" dirty="0">
                <a:latin typeface="Calibri" pitchFamily="34" charset="0"/>
              </a:rPr>
              <a:t>accomplish </a:t>
            </a:r>
            <a:r>
              <a:rPr lang="en-US" sz="1800" dirty="0" smtClean="0">
                <a:latin typeface="Calibri" pitchFamily="34" charset="0"/>
              </a:rPr>
              <a:t>them.</a:t>
            </a:r>
          </a:p>
          <a:p>
            <a:pPr lvl="1">
              <a:buClr>
                <a:srgbClr val="D6242C"/>
              </a:buClr>
              <a:buSzPct val="100000"/>
              <a:buFont typeface="Wingdings" charset="2"/>
              <a:buChar char="§"/>
            </a:pPr>
            <a:r>
              <a:rPr lang="en-US" sz="1800" dirty="0" smtClean="0">
                <a:latin typeface="Calibri" pitchFamily="34" charset="0"/>
              </a:rPr>
              <a:t>Developed with input from your Board, Committees and your Cornell Alumni Affairs staff liaison (if you have one).  </a:t>
            </a:r>
          </a:p>
          <a:p>
            <a:pPr marL="365760" lvl="1" indent="0">
              <a:buNone/>
            </a:pPr>
            <a:endParaRPr lang="en-US" sz="1800" dirty="0">
              <a:latin typeface="Calibri" pitchFamily="34" charset="0"/>
            </a:endParaRPr>
          </a:p>
          <a:p>
            <a:pPr>
              <a:buClr>
                <a:srgbClr val="D6242C"/>
              </a:buClr>
              <a:buSzPct val="100000"/>
              <a:buFont typeface="Wingdings" charset="2"/>
              <a:buChar char="Ø"/>
            </a:pPr>
            <a:r>
              <a:rPr lang="en-US" sz="2200" dirty="0" smtClean="0">
                <a:latin typeface="Calibri" pitchFamily="34" charset="0"/>
              </a:rPr>
              <a:t>A </a:t>
            </a:r>
            <a:r>
              <a:rPr lang="en-US" sz="2200" b="1" dirty="0" smtClean="0">
                <a:latin typeface="Calibri" pitchFamily="34" charset="0"/>
              </a:rPr>
              <a:t>WORK PLAN </a:t>
            </a:r>
            <a:r>
              <a:rPr lang="en-US" sz="2200" dirty="0" smtClean="0">
                <a:latin typeface="Calibri" pitchFamily="34" charset="0"/>
              </a:rPr>
              <a:t>is </a:t>
            </a:r>
            <a:r>
              <a:rPr lang="en-US" sz="2200" dirty="0">
                <a:latin typeface="Calibri" pitchFamily="34" charset="0"/>
              </a:rPr>
              <a:t>a coordinated </a:t>
            </a:r>
            <a:r>
              <a:rPr lang="en-US" sz="2200" dirty="0" smtClean="0">
                <a:latin typeface="Calibri" pitchFamily="34" charset="0"/>
              </a:rPr>
              <a:t>set of </a:t>
            </a:r>
            <a:r>
              <a:rPr lang="en-US" sz="2200" dirty="0">
                <a:latin typeface="Calibri" pitchFamily="34" charset="0"/>
              </a:rPr>
              <a:t>tasks for carrying out the </a:t>
            </a:r>
            <a:r>
              <a:rPr lang="en-US" sz="2200" dirty="0" smtClean="0">
                <a:latin typeface="Calibri" pitchFamily="34" charset="0"/>
              </a:rPr>
              <a:t>goals outlined in the Annual Plan. </a:t>
            </a:r>
          </a:p>
          <a:p>
            <a:pPr marL="639763" lvl="1" indent="-273050">
              <a:buFont typeface="Wingdings" pitchFamily="2" charset="2"/>
              <a:buChar char="Ø"/>
            </a:pPr>
            <a:r>
              <a:rPr lang="en-US" sz="1800" dirty="0" smtClean="0">
                <a:latin typeface="Calibri" pitchFamily="34" charset="0"/>
              </a:rPr>
              <a:t>Clarifies roles for board  and committee members, resources required and time frames.</a:t>
            </a:r>
            <a:endParaRPr lang="en-US" sz="18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Cornell’s template for an</a:t>
            </a:r>
            <a:b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</a:br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Annual / Work Plan</a:t>
            </a:r>
            <a:endParaRPr lang="en-US" sz="3800" b="1" cap="none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TEMPLATE_Work Pl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18" y="1417638"/>
            <a:ext cx="5299364" cy="50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8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4492-F222-E343-994F-093074DCEF1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38616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Start your annual planning </a:t>
            </a:r>
            <a:b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</a:br>
            <a:r>
              <a:rPr lang="en-US" sz="3800" b="1" cap="none" dirty="0" smtClean="0">
                <a:solidFill>
                  <a:srgbClr val="D6242C"/>
                </a:solidFill>
                <a:latin typeface="Calibri"/>
                <a:cs typeface="Calibri"/>
              </a:rPr>
              <a:t>with a  SWOT analysis</a:t>
            </a:r>
            <a:endParaRPr lang="en-US" sz="3800" b="1" cap="none" dirty="0">
              <a:solidFill>
                <a:srgbClr val="D6242C"/>
              </a:solidFill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95300" y="1600200"/>
            <a:ext cx="7924800" cy="90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libri"/>
                <a:cs typeface="Calibri"/>
              </a:rPr>
              <a:t>A SWOT is a snapshot of your organization’s current status  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311400"/>
            <a:ext cx="62357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4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B71326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1326</TotalTime>
  <Words>972</Words>
  <Application>Microsoft Macintosh PowerPoint</Application>
  <PresentationFormat>On-screen Show (4:3)</PresentationFormat>
  <Paragraphs>131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ANNUAL PLANNING 2014 </vt:lpstr>
      <vt:lpstr>Annual Planning FY2014</vt:lpstr>
      <vt:lpstr>Why does planning get such a bum rap?</vt:lpstr>
      <vt:lpstr>The value of planning</vt:lpstr>
      <vt:lpstr>Planning helps groups identify and focus on their priorities</vt:lpstr>
      <vt:lpstr>Annual Planning for FY2014</vt:lpstr>
      <vt:lpstr>What is an Annual / Work Plan?</vt:lpstr>
      <vt:lpstr>Cornell’s template for an Annual / Work Plan</vt:lpstr>
      <vt:lpstr>Start your annual planning  with a  SWOT analysis</vt:lpstr>
      <vt:lpstr>The building blocks of a SWOT</vt:lpstr>
      <vt:lpstr>Putting your SWOT to work</vt:lpstr>
      <vt:lpstr>Turn your SWOT into GOALS</vt:lpstr>
      <vt:lpstr>Make your goals S.M.A.R.T.</vt:lpstr>
      <vt:lpstr>Support your goals with a            “PLAYING TO WIN” strategy*</vt:lpstr>
      <vt:lpstr>Playing to Win Strategy</vt:lpstr>
      <vt:lpstr>Playing to Win Strategy</vt:lpstr>
      <vt:lpstr>Playing to Win Strategy</vt:lpstr>
      <vt:lpstr>Playing to Win Questions </vt:lpstr>
      <vt:lpstr>Playing to Win Strategy</vt:lpstr>
      <vt:lpstr>Build a “Playing to Win” Board and leadership team</vt:lpstr>
      <vt:lpstr>Fill leadership positions with with your ANNUAL PLAN in mind </vt:lpstr>
      <vt:lpstr>Final advice . . . </vt:lpstr>
      <vt:lpstr>PowerPoint Presentation</vt:lpstr>
    </vt:vector>
  </TitlesOfParts>
  <Company>Montclair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2013</dc:title>
  <dc:creator>Roger Tucker</dc:creator>
  <cp:lastModifiedBy>Roger Tucker</cp:lastModifiedBy>
  <cp:revision>69</cp:revision>
  <dcterms:created xsi:type="dcterms:W3CDTF">2013-04-28T20:25:15Z</dcterms:created>
  <dcterms:modified xsi:type="dcterms:W3CDTF">2014-01-13T22:02:10Z</dcterms:modified>
</cp:coreProperties>
</file>